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2942" y="3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0503-A703-43FE-A97E-96AE3681B77C}" type="datetimeFigureOut">
              <a:rPr lang="en-US" smtClean="0"/>
              <a:pPr/>
              <a:t>8/7/2023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8713-D3ED-435E-B11A-A0380D33B0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0503-A703-43FE-A97E-96AE3681B77C}" type="datetimeFigureOut">
              <a:rPr lang="en-US" smtClean="0"/>
              <a:pPr/>
              <a:t>8/7/2023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8713-D3ED-435E-B11A-A0380D33B0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0503-A703-43FE-A97E-96AE3681B77C}" type="datetimeFigureOut">
              <a:rPr lang="en-US" smtClean="0"/>
              <a:pPr/>
              <a:t>8/7/2023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8713-D3ED-435E-B11A-A0380D33B0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0503-A703-43FE-A97E-96AE3681B77C}" type="datetimeFigureOut">
              <a:rPr lang="en-US" smtClean="0"/>
              <a:pPr/>
              <a:t>8/7/2023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8713-D3ED-435E-B11A-A0380D33B0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0503-A703-43FE-A97E-96AE3681B77C}" type="datetimeFigureOut">
              <a:rPr lang="en-US" smtClean="0"/>
              <a:pPr/>
              <a:t>8/7/2023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8713-D3ED-435E-B11A-A0380D33B0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0503-A703-43FE-A97E-96AE3681B77C}" type="datetimeFigureOut">
              <a:rPr lang="en-US" smtClean="0"/>
              <a:pPr/>
              <a:t>8/7/2023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8713-D3ED-435E-B11A-A0380D33B0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0503-A703-43FE-A97E-96AE3681B77C}" type="datetimeFigureOut">
              <a:rPr lang="en-US" smtClean="0"/>
              <a:pPr/>
              <a:t>8/7/2023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8713-D3ED-435E-B11A-A0380D33B0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0503-A703-43FE-A97E-96AE3681B77C}" type="datetimeFigureOut">
              <a:rPr lang="en-US" smtClean="0"/>
              <a:pPr/>
              <a:t>8/7/2023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8713-D3ED-435E-B11A-A0380D33B0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0503-A703-43FE-A97E-96AE3681B77C}" type="datetimeFigureOut">
              <a:rPr lang="en-US" smtClean="0"/>
              <a:pPr/>
              <a:t>8/7/2023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8713-D3ED-435E-B11A-A0380D33B0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0503-A703-43FE-A97E-96AE3681B77C}" type="datetimeFigureOut">
              <a:rPr lang="en-US" smtClean="0"/>
              <a:pPr/>
              <a:t>8/7/2023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8713-D3ED-435E-B11A-A0380D33B0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90503-A703-43FE-A97E-96AE3681B77C}" type="datetimeFigureOut">
              <a:rPr lang="en-US" smtClean="0"/>
              <a:pPr/>
              <a:t>8/7/2023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D8713-D3ED-435E-B11A-A0380D33B0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90503-A703-43FE-A97E-96AE3681B77C}" type="datetimeFigureOut">
              <a:rPr lang="en-US" smtClean="0"/>
              <a:pPr/>
              <a:t>8/7/2023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D8713-D3ED-435E-B11A-A0380D33B0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bailema@BOE.Richmond.k12.ga.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927" y="96100"/>
            <a:ext cx="870631" cy="75777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378049" y="1724149"/>
            <a:ext cx="4279118" cy="16637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mic Sans MS" panose="030F0702030302020204" pitchFamily="66" charset="0"/>
              </a:rPr>
              <a:t>EDUCATION</a:t>
            </a:r>
            <a:endParaRPr lang="en-US" sz="14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en-US" sz="1200" b="1" dirty="0">
                <a:latin typeface="Comic Sans MS" panose="030F0702030302020204" pitchFamily="66" charset="0"/>
              </a:rPr>
              <a:t>Augusta University, Gifted Endorsement </a:t>
            </a:r>
          </a:p>
          <a:p>
            <a:pPr>
              <a:lnSpc>
                <a:spcPct val="150000"/>
              </a:lnSpc>
            </a:pPr>
            <a:r>
              <a:rPr lang="en-US" sz="1200" b="1" dirty="0">
                <a:latin typeface="Comic Sans MS" panose="030F0702030302020204" pitchFamily="66" charset="0"/>
              </a:rPr>
              <a:t>Augusta University, </a:t>
            </a:r>
            <a:r>
              <a:rPr lang="en-US" sz="1200" b="1" dirty="0" err="1">
                <a:latin typeface="Comic Sans MS" panose="030F0702030302020204" pitchFamily="66" charset="0"/>
              </a:rPr>
              <a:t>Ed.S</a:t>
            </a:r>
            <a:r>
              <a:rPr lang="en-US" sz="1200" b="1" dirty="0">
                <a:latin typeface="Comic Sans MS" panose="030F0702030302020204" pitchFamily="66" charset="0"/>
              </a:rPr>
              <a:t>. (Curriculum and Instruction) </a:t>
            </a:r>
          </a:p>
          <a:p>
            <a:pPr>
              <a:lnSpc>
                <a:spcPct val="150000"/>
              </a:lnSpc>
            </a:pPr>
            <a:r>
              <a:rPr lang="en-US" sz="1200" b="1" dirty="0">
                <a:latin typeface="Comic Sans MS" panose="030F0702030302020204" pitchFamily="66" charset="0"/>
              </a:rPr>
              <a:t>Augusta University, </a:t>
            </a:r>
            <a:r>
              <a:rPr lang="en-US" sz="1200" b="1" dirty="0" err="1">
                <a:latin typeface="Comic Sans MS" panose="030F0702030302020204" pitchFamily="66" charset="0"/>
              </a:rPr>
              <a:t>Ed.S</a:t>
            </a:r>
            <a:r>
              <a:rPr lang="en-US" sz="1200" b="1" dirty="0">
                <a:latin typeface="Comic Sans MS" panose="030F0702030302020204" pitchFamily="66" charset="0"/>
              </a:rPr>
              <a:t>. (Educational Leadership)</a:t>
            </a:r>
          </a:p>
          <a:p>
            <a:pPr>
              <a:lnSpc>
                <a:spcPct val="150000"/>
              </a:lnSpc>
            </a:pPr>
            <a:r>
              <a:rPr lang="en-US" sz="1200" b="1" dirty="0">
                <a:latin typeface="Comic Sans MS" panose="030F0702030302020204" pitchFamily="66" charset="0"/>
              </a:rPr>
              <a:t>Augusta University, M.Ed. (Educational Leadership)</a:t>
            </a:r>
          </a:p>
          <a:p>
            <a:pPr>
              <a:lnSpc>
                <a:spcPct val="150000"/>
              </a:lnSpc>
            </a:pPr>
            <a:r>
              <a:rPr lang="en-US" sz="1200" b="1" dirty="0">
                <a:latin typeface="Comic Sans MS" panose="030F0702030302020204" pitchFamily="66" charset="0"/>
              </a:rPr>
              <a:t>Augusta University, B.S. (Special Education)</a:t>
            </a:r>
            <a:endParaRPr lang="en-US" sz="12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439145" y="97321"/>
            <a:ext cx="3886199" cy="76944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Comic Sans MS" panose="030F0702030302020204" pitchFamily="66" charset="0"/>
              </a:rPr>
              <a:t>Marilyn G, Bailey, </a:t>
            </a:r>
            <a:r>
              <a:rPr lang="en-US" sz="1600" b="1" dirty="0" err="1">
                <a:latin typeface="Comic Sans MS" panose="030F0702030302020204" pitchFamily="66" charset="0"/>
              </a:rPr>
              <a:t>Ed.S</a:t>
            </a:r>
            <a:r>
              <a:rPr lang="en-US" sz="1600" b="1" dirty="0">
                <a:latin typeface="Comic Sans MS" panose="030F0702030302020204" pitchFamily="66" charset="0"/>
              </a:rPr>
              <a:t>., </a:t>
            </a:r>
            <a:r>
              <a:rPr lang="en-US" sz="1600" b="1" dirty="0" err="1">
                <a:latin typeface="Comic Sans MS" panose="030F0702030302020204" pitchFamily="66" charset="0"/>
              </a:rPr>
              <a:t>Ed.S</a:t>
            </a:r>
            <a:r>
              <a:rPr lang="en-US" sz="1600" dirty="0">
                <a:latin typeface="Comic Sans MS" panose="030F0702030302020204" pitchFamily="66" charset="0"/>
              </a:rPr>
              <a:t>.</a:t>
            </a:r>
          </a:p>
          <a:p>
            <a:pPr algn="ctr"/>
            <a:r>
              <a:rPr lang="en-US" sz="1400" b="1" i="1" dirty="0">
                <a:latin typeface="Comic Sans MS" panose="030F0702030302020204" pitchFamily="66" charset="0"/>
              </a:rPr>
              <a:t>SPED Resource Teacher </a:t>
            </a:r>
          </a:p>
          <a:p>
            <a:pPr algn="ctr"/>
            <a:r>
              <a:rPr lang="en-US" sz="1400" b="1" i="1" dirty="0">
                <a:latin typeface="Comic Sans MS" panose="030F0702030302020204" pitchFamily="66" charset="0"/>
              </a:rPr>
              <a:t>(Rm  300)</a:t>
            </a:r>
          </a:p>
        </p:txBody>
      </p:sp>
      <p:sp>
        <p:nvSpPr>
          <p:cNvPr id="5" name="Pentagon 4"/>
          <p:cNvSpPr/>
          <p:nvPr/>
        </p:nvSpPr>
        <p:spPr>
          <a:xfrm>
            <a:off x="601226" y="3422427"/>
            <a:ext cx="5474283" cy="652541"/>
          </a:xfrm>
          <a:prstGeom prst="homePlat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Wave 5"/>
          <p:cNvSpPr/>
          <p:nvPr/>
        </p:nvSpPr>
        <p:spPr>
          <a:xfrm>
            <a:off x="332807" y="958491"/>
            <a:ext cx="6098876" cy="799407"/>
          </a:xfrm>
          <a:prstGeom prst="wave">
            <a:avLst>
              <a:gd name="adj1" fmla="val 12500"/>
              <a:gd name="adj2" fmla="val 1697"/>
            </a:avLst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 rot="158554">
            <a:off x="461060" y="1209316"/>
            <a:ext cx="60095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FF0000"/>
                </a:solidFill>
                <a:latin typeface="Lucida Calligraphy" panose="03010101010101010101" pitchFamily="66" charset="0"/>
              </a:rPr>
              <a:t>Welcome to the 2023–2024 School Year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3213" y="4184918"/>
            <a:ext cx="2603788" cy="10156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omic Sans MS" panose="030F0702030302020204" pitchFamily="66" charset="0"/>
              </a:rPr>
              <a:t>Instructional Philosophy:</a:t>
            </a:r>
          </a:p>
          <a:p>
            <a:pPr algn="ctr"/>
            <a:r>
              <a:rPr lang="en-US" sz="1200" dirty="0">
                <a:latin typeface="Comic Sans MS" panose="030F0702030302020204" pitchFamily="66" charset="0"/>
              </a:rPr>
              <a:t>All students do not learn the same way or at the same pace. Academics for our SPED students will be differentiated as needed. 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2708031" y="4172961"/>
            <a:ext cx="4016466" cy="120032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omic Sans MS" panose="030F0702030302020204" pitchFamily="66" charset="0"/>
              </a:rPr>
              <a:t>Goals/Outcome:</a:t>
            </a:r>
          </a:p>
          <a:p>
            <a:pPr algn="ctr"/>
            <a:r>
              <a:rPr lang="en-US" sz="1200" dirty="0">
                <a:latin typeface="Comic Sans MS" panose="030F0702030302020204" pitchFamily="66" charset="0"/>
              </a:rPr>
              <a:t>Address IEP Goals by meeting my students where they are academically &amp; cognitively. </a:t>
            </a:r>
            <a:r>
              <a:rPr lang="en-US" sz="1200" b="1" dirty="0">
                <a:latin typeface="Comic Sans MS" panose="030F0702030302020204" pitchFamily="66" charset="0"/>
              </a:rPr>
              <a:t>Then</a:t>
            </a:r>
            <a:r>
              <a:rPr lang="en-US" sz="1200" dirty="0">
                <a:latin typeface="Comic Sans MS" panose="030F0702030302020204" pitchFamily="66" charset="0"/>
              </a:rPr>
              <a:t>, through enrichment &amp; equipping, support them along with w/parental support to manifest their highest</a:t>
            </a:r>
          </a:p>
          <a:p>
            <a:pPr algn="r"/>
            <a:r>
              <a:rPr lang="en-US" sz="1200" dirty="0">
                <a:latin typeface="Comic Sans MS" panose="030F0702030302020204" pitchFamily="66" charset="0"/>
              </a:rPr>
              <a:t> outcome.  </a:t>
            </a:r>
            <a:endParaRPr lang="en-US" sz="1200" dirty="0"/>
          </a:p>
        </p:txBody>
      </p:sp>
      <p:sp>
        <p:nvSpPr>
          <p:cNvPr id="24" name="Pentagon 23"/>
          <p:cNvSpPr/>
          <p:nvPr/>
        </p:nvSpPr>
        <p:spPr>
          <a:xfrm rot="10800000">
            <a:off x="701240" y="5200581"/>
            <a:ext cx="5165013" cy="909876"/>
          </a:xfrm>
          <a:prstGeom prst="homePlat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688979" y="3440053"/>
            <a:ext cx="5386530" cy="5847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My </a:t>
            </a:r>
            <a:r>
              <a:rPr lang="en-US" sz="1600" b="1" dirty="0">
                <a:latin typeface="Comic Sans MS" panose="030F0702030302020204" pitchFamily="66" charset="0"/>
              </a:rPr>
              <a:t>classroom</a:t>
            </a:r>
            <a:r>
              <a:rPr lang="en-US" sz="1600" dirty="0">
                <a:latin typeface="Comic Sans MS" panose="030F0702030302020204" pitchFamily="66" charset="0"/>
              </a:rPr>
              <a:t> is a resource room designed to support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the various academic needs of my SPED students.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127559" y="5330521"/>
            <a:ext cx="50292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Comic Sans MS" panose="030F0702030302020204" pitchFamily="66" charset="0"/>
              </a:rPr>
              <a:t>Classroom Expectation</a:t>
            </a:r>
            <a:r>
              <a:rPr lang="en-US" sz="1600" dirty="0">
                <a:latin typeface="Comic Sans MS" panose="030F0702030302020204" pitchFamily="66" charset="0"/>
              </a:rPr>
              <a:t>: </a:t>
            </a:r>
          </a:p>
          <a:p>
            <a:r>
              <a:rPr lang="en-US" sz="1600" dirty="0">
                <a:latin typeface="Comic Sans MS" panose="030F0702030302020204" pitchFamily="66" charset="0"/>
              </a:rPr>
              <a:t> </a:t>
            </a:r>
            <a:r>
              <a:rPr lang="en-US" sz="1400" dirty="0">
                <a:latin typeface="Comic Sans MS" panose="030F0702030302020204" pitchFamily="66" charset="0"/>
              </a:rPr>
              <a:t>All students to give their </a:t>
            </a:r>
            <a:r>
              <a:rPr lang="en-US" sz="1400" b="1" dirty="0">
                <a:latin typeface="Comic Sans MS" panose="030F0702030302020204" pitchFamily="66" charset="0"/>
              </a:rPr>
              <a:t>BEST</a:t>
            </a:r>
            <a:r>
              <a:rPr lang="en-US" sz="1400" dirty="0">
                <a:latin typeface="Comic Sans MS" panose="030F0702030302020204" pitchFamily="66" charset="0"/>
              </a:rPr>
              <a:t> in </a:t>
            </a:r>
            <a:r>
              <a:rPr lang="en-US" sz="1400" b="1" dirty="0">
                <a:latin typeface="Comic Sans MS" panose="030F0702030302020204" pitchFamily="66" charset="0"/>
              </a:rPr>
              <a:t>RESPECT</a:t>
            </a:r>
            <a:r>
              <a:rPr lang="en-US" sz="1400" dirty="0">
                <a:latin typeface="Comic Sans MS" panose="030F0702030302020204" pitchFamily="66" charset="0"/>
              </a:rPr>
              <a:t> of others, themselves,  classwork, behavior,  and all school rules.</a:t>
            </a: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7167" y="44188"/>
            <a:ext cx="870631" cy="836757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252917" y="6207195"/>
            <a:ext cx="3709483" cy="101566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omic Sans MS" panose="030F0702030302020204" pitchFamily="66" charset="0"/>
              </a:rPr>
              <a:t>Teacher Expectation:</a:t>
            </a:r>
          </a:p>
          <a:p>
            <a:pPr algn="ctr"/>
            <a:r>
              <a:rPr lang="en-US" sz="1200" dirty="0">
                <a:latin typeface="Comic Sans MS" panose="030F0702030302020204" pitchFamily="66" charset="0"/>
              </a:rPr>
              <a:t>I expect an awesome &amp; productive academic school year as all stakeholders (Parent, teacher, &amp; student) work together</a:t>
            </a:r>
            <a:r>
              <a:rPr lang="en-US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.  </a:t>
            </a:r>
            <a:r>
              <a:rPr lang="en-US" sz="1200" b="1" u="sng" dirty="0">
                <a:solidFill>
                  <a:srgbClr val="FF0000"/>
                </a:solidFill>
                <a:latin typeface="Comic Sans MS" panose="030F0702030302020204" pitchFamily="66" charset="0"/>
              </a:rPr>
              <a:t>Parental support &amp; good communication is paramount</a:t>
            </a:r>
            <a:r>
              <a:rPr lang="en-US" sz="1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.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114800" y="6225292"/>
            <a:ext cx="2609697" cy="1000274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omic Sans MS" panose="030F0702030302020204" pitchFamily="66" charset="0"/>
              </a:rPr>
              <a:t>Contact me:</a:t>
            </a:r>
          </a:p>
          <a:p>
            <a:endParaRPr lang="en-US" sz="1200" b="1" dirty="0">
              <a:latin typeface="Comic Sans MS" panose="030F0702030302020204" pitchFamily="66" charset="0"/>
            </a:endParaRPr>
          </a:p>
          <a:p>
            <a:pPr algn="ctr"/>
            <a:r>
              <a:rPr lang="en-US" sz="1200" dirty="0">
                <a:latin typeface="Comic Sans MS" panose="030F0702030302020204" pitchFamily="66" charset="0"/>
                <a:hlinkClick r:id="rId4"/>
              </a:rPr>
              <a:t>bailema@BOE.Richmond.k12.ga.us</a:t>
            </a:r>
            <a:endParaRPr lang="en-US" sz="1200" dirty="0">
              <a:latin typeface="Comic Sans MS" panose="030F0702030302020204" pitchFamily="66" charset="0"/>
            </a:endParaRPr>
          </a:p>
          <a:p>
            <a:pPr algn="ctr"/>
            <a:endParaRPr lang="en-US" sz="500" dirty="0">
              <a:latin typeface="Comic Sans MS" panose="030F0702030302020204" pitchFamily="66" charset="0"/>
            </a:endParaRPr>
          </a:p>
          <a:p>
            <a:pPr algn="ctr"/>
            <a:r>
              <a:rPr lang="en-US" sz="1200" b="1" dirty="0">
                <a:latin typeface="Comic Sans MS" panose="030F0702030302020204" pitchFamily="66" charset="0"/>
              </a:rPr>
              <a:t>(706) 855 – 2540</a:t>
            </a:r>
          </a:p>
          <a:p>
            <a:pPr algn="ctr"/>
            <a:endParaRPr lang="en-US" sz="600" dirty="0">
              <a:latin typeface="Comic Sans MS" panose="030F0702030302020204" pitchFamily="66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516958E-37D6-7334-B0D4-93EB9DF6A305}"/>
              </a:ext>
            </a:extLst>
          </p:cNvPr>
          <p:cNvSpPr txBox="1"/>
          <p:nvPr/>
        </p:nvSpPr>
        <p:spPr>
          <a:xfrm>
            <a:off x="252917" y="7534383"/>
            <a:ext cx="6471580" cy="129266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Classroom Wish List</a:t>
            </a:r>
            <a:r>
              <a:rPr lang="en-US" sz="1600" b="1" dirty="0">
                <a:latin typeface="Comic Sans MS" panose="030F0702030302020204" pitchFamily="66" charset="0"/>
              </a:rPr>
              <a:t>:</a:t>
            </a:r>
          </a:p>
          <a:p>
            <a:r>
              <a:rPr lang="en-US" sz="1500" b="0" i="0" dirty="0">
                <a:solidFill>
                  <a:srgbClr val="323232"/>
                </a:solidFill>
                <a:effectLst/>
                <a:latin typeface="Comic Sans MS" panose="030F0702030302020204" pitchFamily="66" charset="0"/>
              </a:rPr>
              <a:t>Dry Erase Markers / Zip Plastic Sandwich Bags / Permanent Markers</a:t>
            </a:r>
          </a:p>
          <a:p>
            <a:pPr algn="l"/>
            <a:r>
              <a:rPr lang="en-US" sz="1600" b="0" i="0" dirty="0">
                <a:solidFill>
                  <a:srgbClr val="323232"/>
                </a:solidFill>
                <a:effectLst/>
                <a:latin typeface="Comic Sans MS" panose="030F0702030302020204" pitchFamily="66" charset="0"/>
              </a:rPr>
              <a:t>Reward items: Individually Wrapped  Candy, Cookies, or Chips</a:t>
            </a:r>
          </a:p>
          <a:p>
            <a:pPr algn="l"/>
            <a:r>
              <a:rPr lang="en-US" sz="1600" b="1" dirty="0">
                <a:solidFill>
                  <a:srgbClr val="FF0000"/>
                </a:solidFill>
                <a:latin typeface="Comic Sans MS" panose="030F0702030302020204" pitchFamily="66" charset="0"/>
              </a:rPr>
              <a:t>Teacher Favorites</a:t>
            </a:r>
            <a:r>
              <a:rPr lang="en-US" sz="1600" dirty="0">
                <a:solidFill>
                  <a:srgbClr val="323232"/>
                </a:solidFill>
                <a:latin typeface="Comic Sans MS" panose="030F0702030302020204" pitchFamily="66" charset="0"/>
              </a:rPr>
              <a:t>: </a:t>
            </a:r>
          </a:p>
          <a:p>
            <a:pPr algn="l"/>
            <a:r>
              <a:rPr lang="en-US" sz="1500" dirty="0">
                <a:solidFill>
                  <a:srgbClr val="323232"/>
                </a:solidFill>
                <a:latin typeface="Comic Sans MS" panose="030F0702030302020204" pitchFamily="66" charset="0"/>
              </a:rPr>
              <a:t>M&amp;M Peanuts, Baked Plain Lays, Alkaline Water, Life Savers Mints</a:t>
            </a:r>
            <a:endParaRPr lang="en-US" sz="1500" b="0" i="0" dirty="0">
              <a:solidFill>
                <a:srgbClr val="323232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EA5EFBA-4CD2-297E-A64D-AF8D1A2CCE8D}"/>
              </a:ext>
            </a:extLst>
          </p:cNvPr>
          <p:cNvSpPr txBox="1"/>
          <p:nvPr/>
        </p:nvSpPr>
        <p:spPr>
          <a:xfrm>
            <a:off x="719826" y="7222858"/>
            <a:ext cx="5307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*********************************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31861</TotalTime>
  <Words>289</Words>
  <Application>Microsoft Office PowerPoint</Application>
  <PresentationFormat>On-screen Show (4:3)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Comic Sans MS</vt:lpstr>
      <vt:lpstr>Lucida Calligraphy</vt:lpstr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ACOFEEDER</dc:creator>
  <cp:lastModifiedBy>Bailey, Marilyn</cp:lastModifiedBy>
  <cp:revision>315</cp:revision>
  <cp:lastPrinted>2016-07-29T10:33:21Z</cp:lastPrinted>
  <dcterms:created xsi:type="dcterms:W3CDTF">2012-06-08T03:58:18Z</dcterms:created>
  <dcterms:modified xsi:type="dcterms:W3CDTF">2023-08-07T18:16:04Z</dcterms:modified>
</cp:coreProperties>
</file>